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8"/>
  </p:notesMasterIdLst>
  <p:sldIdLst>
    <p:sldId id="325" r:id="rId3"/>
    <p:sldId id="344" r:id="rId4"/>
    <p:sldId id="327" r:id="rId5"/>
    <p:sldId id="331" r:id="rId6"/>
    <p:sldId id="332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899"/>
    <a:srgbClr val="1D5696"/>
    <a:srgbClr val="487C9C"/>
    <a:srgbClr val="004C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9" d="100"/>
          <a:sy n="99" d="100"/>
        </p:scale>
        <p:origin x="726" y="78"/>
      </p:cViewPr>
      <p:guideLst>
        <p:guide orient="horz" pos="211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jpeg>
</file>

<file path=ppt/media/image17.png>
</file>

<file path=ppt/media/image2.jfif>
</file>

<file path=ppt/media/image3.gif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EA76D-2842-47B2-AAEA-8104B6DC3542}" type="datetimeFigureOut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93138-DACD-4B43-A387-94E7198A5A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558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我们这节课要制作的网线就是双绞线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513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095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8741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0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3376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950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我们这节课要制作的网线就是双绞线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356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我们这节课要制作的网线就是双绞线。</a:t>
            </a:r>
            <a:endParaRPr lang="en-US" altLang="zh-CN" dirty="0"/>
          </a:p>
          <a:p>
            <a:r>
              <a:rPr lang="zh-CN" altLang="en-US" dirty="0"/>
              <a:t>制作双绞线时，根据其制作方式，可将其分为直连线、交叉线与反接线。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211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课程制作网线选用</a:t>
            </a:r>
            <a:r>
              <a:rPr lang="en-US" altLang="zh-CN" dirty="0"/>
              <a:t>T568B</a:t>
            </a:r>
            <a:r>
              <a:rPr lang="zh-CN" altLang="en-US" dirty="0"/>
              <a:t>标准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860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课程制作网线选用</a:t>
            </a:r>
            <a:r>
              <a:rPr lang="en-US" altLang="zh-CN" dirty="0"/>
              <a:t>T568B</a:t>
            </a:r>
            <a:r>
              <a:rPr lang="zh-CN" altLang="en-US" dirty="0"/>
              <a:t>标准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863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588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410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下面来看看网线制作步骤，主要分为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剥线、理线、插线、压线、检测这几步。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434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93138-DACD-4B43-A387-94E7198A5A6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99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92D9-9181-49C6-B375-5192CB6C4F3E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65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5E6EE-E66C-49BB-A269-E442383ADB5D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323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E3B55-BC54-470B-BB19-7C20CA6505EC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034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486D63-07F5-474B-AB7D-00327A85005F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045114-1532-4B43-B9A6-A29DB777B43D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763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92B449-86B5-469C-A302-ADABE31968E6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5F93E2-386E-4748-9397-24F39CB5B88F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2738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33D6B-93D1-4CCB-8022-BC2C204DF1D3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E36BAF-3DAF-44D7-8B7E-E49594871535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447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5FEF8B-77E4-45AA-920E-E2F316657EBE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0C213-4038-4274-8DB7-D5DFE6AF3AC1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17935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3CE8A4-83F0-49F0-B794-7AB3303E5E45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64D865-BFEA-4DDD-A0D4-09B70B1706A9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58129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AAD559-1BC4-4046-AD71-5113D816D4FE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966169-56C5-4475-BB03-6EFBEF93718F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94034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0FE46-9F33-442D-B8CF-F1B44CCB93C2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EB341C-D94D-4875-BA5B-8083368F7566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45943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238968-D4BB-4B82-87FA-F340B0A21908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094D0-0E75-4AAD-8EBC-BD242BD1E9B8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1453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DECBF-1B28-4C37-953C-3A192D7FA4FC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7613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0EBF2F-5ED3-484C-A50A-CC1F0265401E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56A023-83DC-4B4B-A430-5A0345E163A9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853520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A9B96F-4654-471B-8695-9B1234F1325F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AC7AB3-09C7-42E6-80B8-93650FEFC669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03922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9FA822-24D5-41F5-848D-8631D61CA845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9D2DD-9270-4FED-9A52-4471B7CD7B25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8896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0F4FB-AA6D-4370-9854-DCC676EF323E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630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329C-789F-4580-8108-F0A581703C21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85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A6EBB-9F99-4CB4-9A83-433B439EB018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73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F512-BA22-4010-BA38-3D230BC72255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996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98062-B944-45F5-A7A4-443120B3E03C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22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6C999-88D5-4494-949D-09E5BFCE7E1C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03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0971-2A4A-4C7B-9758-10AFEC3C5FBC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89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1BFFB-31DF-49BF-A5AC-3B58FF9B00E0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C28A-EF6B-4E9C-965D-1BF432563A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097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/>
          <p:cNvSpPr/>
          <p:nvPr/>
        </p:nvSpPr>
        <p:spPr bwMode="gray">
          <a:xfrm>
            <a:off x="-9525" y="1447800"/>
            <a:ext cx="9164638" cy="3832225"/>
          </a:xfrm>
          <a:custGeom>
            <a:avLst/>
            <a:gdLst/>
            <a:ahLst/>
            <a:cxnLst>
              <a:cxn ang="0">
                <a:pos x="12" y="124"/>
              </a:cxn>
              <a:cxn ang="0">
                <a:pos x="1381" y="12"/>
              </a:cxn>
              <a:cxn ang="0">
                <a:pos x="4064" y="581"/>
              </a:cxn>
              <a:cxn ang="0">
                <a:pos x="5773" y="118"/>
              </a:cxn>
              <a:cxn ang="0">
                <a:pos x="5766" y="2151"/>
              </a:cxn>
              <a:cxn ang="0">
                <a:pos x="3966" y="2263"/>
              </a:cxn>
              <a:cxn ang="0">
                <a:pos x="1963" y="1897"/>
              </a:cxn>
              <a:cxn ang="0">
                <a:pos x="6" y="2407"/>
              </a:cxn>
              <a:cxn ang="0">
                <a:pos x="12" y="124"/>
              </a:cxn>
            </a:cxnLst>
            <a:rect l="0" t="0" r="r" b="b"/>
            <a:pathLst>
              <a:path w="5773" h="2414">
                <a:moveTo>
                  <a:pt x="12" y="124"/>
                </a:moveTo>
                <a:cubicBezTo>
                  <a:pt x="150" y="76"/>
                  <a:pt x="581" y="0"/>
                  <a:pt x="1381" y="12"/>
                </a:cubicBezTo>
                <a:cubicBezTo>
                  <a:pt x="2181" y="23"/>
                  <a:pt x="3370" y="437"/>
                  <a:pt x="4064" y="581"/>
                </a:cubicBezTo>
                <a:cubicBezTo>
                  <a:pt x="4758" y="725"/>
                  <a:pt x="5635" y="219"/>
                  <a:pt x="5773" y="118"/>
                </a:cubicBezTo>
                <a:lnTo>
                  <a:pt x="5766" y="2151"/>
                </a:lnTo>
                <a:cubicBezTo>
                  <a:pt x="4994" y="2407"/>
                  <a:pt x="4326" y="2311"/>
                  <a:pt x="3966" y="2263"/>
                </a:cubicBezTo>
                <a:cubicBezTo>
                  <a:pt x="3606" y="2215"/>
                  <a:pt x="2715" y="1873"/>
                  <a:pt x="1963" y="1897"/>
                </a:cubicBezTo>
                <a:cubicBezTo>
                  <a:pt x="1305" y="1893"/>
                  <a:pt x="0" y="2402"/>
                  <a:pt x="6" y="2407"/>
                </a:cubicBezTo>
                <a:cubicBezTo>
                  <a:pt x="12" y="2414"/>
                  <a:pt x="12" y="568"/>
                  <a:pt x="12" y="124"/>
                </a:cubicBezTo>
                <a:close/>
              </a:path>
            </a:pathLst>
          </a:custGeom>
          <a:solidFill>
            <a:schemeClr val="accent1">
              <a:alpha val="41000"/>
            </a:schemeClr>
          </a:solidFill>
          <a:ln w="9525">
            <a:noFill/>
            <a:rou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8" name="Freeform 18"/>
          <p:cNvSpPr/>
          <p:nvPr/>
        </p:nvSpPr>
        <p:spPr bwMode="gray">
          <a:xfrm>
            <a:off x="-9525" y="1730375"/>
            <a:ext cx="9150350" cy="3265488"/>
          </a:xfrm>
          <a:custGeom>
            <a:avLst/>
            <a:gdLst/>
            <a:ahLst/>
            <a:cxnLst>
              <a:cxn ang="0">
                <a:pos x="6" y="272"/>
              </a:cxn>
              <a:cxn ang="0">
                <a:pos x="1453" y="10"/>
              </a:cxn>
              <a:cxn ang="0">
                <a:pos x="4182" y="482"/>
              </a:cxn>
              <a:cxn ang="0">
                <a:pos x="5764" y="154"/>
              </a:cxn>
              <a:cxn ang="0">
                <a:pos x="5764" y="1806"/>
              </a:cxn>
              <a:cxn ang="0">
                <a:pos x="4005" y="1994"/>
              </a:cxn>
              <a:cxn ang="0">
                <a:pos x="1891" y="1522"/>
              </a:cxn>
              <a:cxn ang="0">
                <a:pos x="6" y="1967"/>
              </a:cxn>
              <a:cxn ang="0">
                <a:pos x="6" y="272"/>
              </a:cxn>
            </a:cxnLst>
            <a:rect l="0" t="0" r="r" b="b"/>
            <a:pathLst>
              <a:path w="5764" h="2057">
                <a:moveTo>
                  <a:pt x="6" y="272"/>
                </a:moveTo>
                <a:cubicBezTo>
                  <a:pt x="144" y="233"/>
                  <a:pt x="656" y="0"/>
                  <a:pt x="1453" y="10"/>
                </a:cubicBezTo>
                <a:cubicBezTo>
                  <a:pt x="2250" y="20"/>
                  <a:pt x="3475" y="403"/>
                  <a:pt x="4182" y="482"/>
                </a:cubicBezTo>
                <a:cubicBezTo>
                  <a:pt x="4890" y="561"/>
                  <a:pt x="5626" y="237"/>
                  <a:pt x="5764" y="154"/>
                </a:cubicBezTo>
                <a:lnTo>
                  <a:pt x="5764" y="1806"/>
                </a:lnTo>
                <a:cubicBezTo>
                  <a:pt x="4919" y="2052"/>
                  <a:pt x="4485" y="2057"/>
                  <a:pt x="4005" y="1994"/>
                </a:cubicBezTo>
                <a:cubicBezTo>
                  <a:pt x="3526" y="1929"/>
                  <a:pt x="2640" y="1502"/>
                  <a:pt x="1891" y="1522"/>
                </a:cubicBezTo>
                <a:cubicBezTo>
                  <a:pt x="1234" y="1519"/>
                  <a:pt x="0" y="1962"/>
                  <a:pt x="6" y="1967"/>
                </a:cubicBezTo>
                <a:cubicBezTo>
                  <a:pt x="12" y="1972"/>
                  <a:pt x="6" y="641"/>
                  <a:pt x="6" y="27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grpSp>
        <p:nvGrpSpPr>
          <p:cNvPr id="466948" name="Group 19"/>
          <p:cNvGrpSpPr/>
          <p:nvPr/>
        </p:nvGrpSpPr>
        <p:grpSpPr bwMode="auto">
          <a:xfrm>
            <a:off x="7086600" y="1947863"/>
            <a:ext cx="533400" cy="533400"/>
            <a:chOff x="4752" y="1200"/>
            <a:chExt cx="288" cy="288"/>
          </a:xfrm>
        </p:grpSpPr>
        <p:sp>
          <p:nvSpPr>
            <p:cNvPr id="10" name="Oval 20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288" cy="288"/>
            </a:xfrm>
            <a:prstGeom prst="ellipse">
              <a:avLst/>
            </a:prstGeom>
            <a:gradFill rotWithShape="1">
              <a:gsLst>
                <a:gs pos="0">
                  <a:schemeClr val="tx2">
                    <a:gamma/>
                    <a:tint val="25490"/>
                    <a:invGamma/>
                  </a:schemeClr>
                </a:gs>
                <a:gs pos="100000">
                  <a:schemeClr val="tx2">
                    <a:alpha val="31000"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Oval 21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66951" name="Group 22"/>
          <p:cNvGrpSpPr/>
          <p:nvPr/>
        </p:nvGrpSpPr>
        <p:grpSpPr bwMode="auto">
          <a:xfrm>
            <a:off x="7620000" y="1371600"/>
            <a:ext cx="914400" cy="914400"/>
            <a:chOff x="4992" y="816"/>
            <a:chExt cx="576" cy="576"/>
          </a:xfrm>
        </p:grpSpPr>
        <p:sp>
          <p:nvSpPr>
            <p:cNvPr id="13" name="Oval 23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accent1">
                <a:alpha val="53000"/>
              </a:schemeClr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Oval 24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66954" name="Group 25"/>
          <p:cNvGrpSpPr/>
          <p:nvPr/>
        </p:nvGrpSpPr>
        <p:grpSpPr bwMode="auto">
          <a:xfrm>
            <a:off x="304800" y="3429000"/>
            <a:ext cx="1295400" cy="1371600"/>
            <a:chOff x="4992" y="816"/>
            <a:chExt cx="576" cy="576"/>
          </a:xfrm>
        </p:grpSpPr>
        <p:sp>
          <p:nvSpPr>
            <p:cNvPr id="16" name="Oval 26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tx2">
                <a:alpha val="53000"/>
              </a:schemeClr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Oval 27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pic>
        <p:nvPicPr>
          <p:cNvPr id="466957" name="图片 11" descr="重庆大学.jpg"/>
          <p:cNvPicPr>
            <a:picLocks noChangeAspect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2700" y="0"/>
            <a:ext cx="91186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66958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6695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E877960-B000-4230-8713-6481FFE70262}" type="datetime1">
              <a:rPr lang="zh-CN" altLang="en-US" smtClean="0"/>
              <a:t>2021/9/16</a:t>
            </a:fld>
            <a:endParaRPr lang="en-US" altLang="zh-CN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477000"/>
            <a:ext cx="2895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477000"/>
            <a:ext cx="2133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1035F92-2648-494C-9DC9-33D7AA125148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5498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2.jfif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jfif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922B2C-5A98-42DC-8426-B71F21AC43F1}"/>
              </a:ext>
            </a:extLst>
          </p:cNvPr>
          <p:cNvSpPr/>
          <p:nvPr/>
        </p:nvSpPr>
        <p:spPr>
          <a:xfrm>
            <a:off x="-48127" y="1593622"/>
            <a:ext cx="9221002" cy="2561139"/>
          </a:xfrm>
          <a:prstGeom prst="rect">
            <a:avLst/>
          </a:prstGeom>
          <a:solidFill>
            <a:srgbClr val="1D569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5" name="标题 6145">
            <a:extLst>
              <a:ext uri="{FF2B5EF4-FFF2-40B4-BE49-F238E27FC236}">
                <a16:creationId xmlns:a16="http://schemas.microsoft.com/office/drawing/2014/main" id="{4CEE94A4-77D8-4270-9841-C3854C2CBA04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54050" y="1576552"/>
            <a:ext cx="7924800" cy="2578209"/>
          </a:xfrm>
          <a:prstGeom prst="roundRect">
            <a:avLst>
              <a:gd name="adj" fmla="val 21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0000"/>
              </a:buClr>
            </a:pPr>
            <a:r>
              <a:rPr lang="zh-CN" altLang="en-US" sz="360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计算机网络  实验一</a:t>
            </a:r>
            <a:endParaRPr lang="en-US" altLang="zh-CN" sz="3600" b="1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r" eaLnBrk="1" hangingPunct="1">
              <a:lnSpc>
                <a:spcPct val="150000"/>
              </a:lnSpc>
              <a:buClr>
                <a:srgbClr val="000000"/>
              </a:buClr>
            </a:pPr>
            <a:r>
              <a:rPr lang="en-US" altLang="zh-CN" sz="360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360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网线制作</a:t>
            </a:r>
          </a:p>
        </p:txBody>
      </p:sp>
      <p:sp>
        <p:nvSpPr>
          <p:cNvPr id="6" name="标题 6145">
            <a:extLst>
              <a:ext uri="{FF2B5EF4-FFF2-40B4-BE49-F238E27FC236}">
                <a16:creationId xmlns:a16="http://schemas.microsoft.com/office/drawing/2014/main" id="{D6F5272F-7AFA-4592-8D91-A355AB0C87E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54050" y="2168525"/>
            <a:ext cx="7924800" cy="1143000"/>
          </a:xfrm>
          <a:prstGeom prst="roundRect">
            <a:avLst>
              <a:gd name="adj" fmla="val 21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90000"/>
              </a:lnSpc>
              <a:buClr>
                <a:srgbClr val="000000"/>
              </a:buClr>
            </a:pPr>
            <a:endParaRPr lang="zh-CN" altLang="en-US" sz="3600" b="1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C7D073F-B95B-41A2-ACD1-D4C14C84F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4050" y="4614863"/>
            <a:ext cx="7924800" cy="128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6858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重庆大学计算机学院专业实验室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D66810-4BA1-4A9D-BFB1-D6E312265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23"/>
            <a:ext cx="2685448" cy="108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4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剥线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剥线的长度为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13mm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～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15mm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，不宜太长或太短。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17" name="Picture 4" descr="b">
            <a:extLst>
              <a:ext uri="{FF2B5EF4-FFF2-40B4-BE49-F238E27FC236}">
                <a16:creationId xmlns:a16="http://schemas.microsoft.com/office/drawing/2014/main" id="{37DA6ACC-B051-449E-B12D-D83ADABAF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12207" y="2112596"/>
            <a:ext cx="4319588" cy="361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3333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理线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按顺序整理平，遵守规则，否则不能正常通信。 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18" name="Picture 4" descr="b">
            <a:extLst>
              <a:ext uri="{FF2B5EF4-FFF2-40B4-BE49-F238E27FC236}">
                <a16:creationId xmlns:a16="http://schemas.microsoft.com/office/drawing/2014/main" id="{EE3DDB8B-C4DA-4B6E-97B3-64B56509A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7926" y="2287651"/>
            <a:ext cx="4248150" cy="331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5667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插线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穿分线模块，尽量推到底部。  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17" name="图片 2">
            <a:extLst>
              <a:ext uri="{FF2B5EF4-FFF2-40B4-BE49-F238E27FC236}">
                <a16:creationId xmlns:a16="http://schemas.microsoft.com/office/drawing/2014/main" id="{E9BAEC19-5986-4758-A7AC-ADF4F760F8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46" y="2552700"/>
            <a:ext cx="3549650" cy="250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6F9D804-8BE9-4470-B463-F0ACDCEF9DB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567052" y="2545300"/>
            <a:ext cx="3450792" cy="250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23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插线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一定要平行插入到线顶端，以免触不到金属片。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18" name="Picture 4" descr="zq000722007">
            <a:extLst>
              <a:ext uri="{FF2B5EF4-FFF2-40B4-BE49-F238E27FC236}">
                <a16:creationId xmlns:a16="http://schemas.microsoft.com/office/drawing/2014/main" id="{9CB95ADF-E434-4B46-AC17-227D10A80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99545" y="2277487"/>
            <a:ext cx="3744912" cy="3011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195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1296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压线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压过的水晶头的金属脚比没压要低。 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577256-1143-4F45-A522-0608C2A91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14" y="2524067"/>
            <a:ext cx="2638986" cy="253635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9F50B4-FCA8-4A4F-804B-7A281D77E8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464" y="2524065"/>
            <a:ext cx="2619231" cy="253635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6C43AA0-A269-4BC3-B288-516F52C300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39" y="2524066"/>
            <a:ext cx="2398111" cy="246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75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检测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发射器和接收器两端的灯同时亮，且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1-8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号灯依次亮为正常。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8" name="寻线仪测试">
            <a:hlinkClick r:id="" action="ppaction://media"/>
            <a:extLst>
              <a:ext uri="{FF2B5EF4-FFF2-40B4-BE49-F238E27FC236}">
                <a16:creationId xmlns:a16="http://schemas.microsoft.com/office/drawing/2014/main" id="{A3BC900B-AA50-4E73-ABBC-1949E6C7DE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3538" y="2286332"/>
            <a:ext cx="5783573" cy="32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6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1296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掌握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种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线缆的制作。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了解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线缆的作用并能将其用于实际的网络组网。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了解与布线有关的标准与标准组织。</a:t>
            </a:r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  <a:latin typeface="等线" panose="02010600030101010101" pitchFamily="2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  <a:ea typeface="+mn-ea"/>
              </a:rPr>
              <a:t>实验目的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A418BD5-DD9D-4744-94D6-DE2B838EC78B}"/>
              </a:ext>
            </a:extLst>
          </p:cNvPr>
          <p:cNvSpPr/>
          <p:nvPr/>
        </p:nvSpPr>
        <p:spPr>
          <a:xfrm>
            <a:off x="671918" y="3966167"/>
            <a:ext cx="7787061" cy="881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RJ45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连线标准学习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RJ45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连线制作与连通测试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56461A8-99FF-466B-8E67-BEFF4A5EC050}"/>
              </a:ext>
            </a:extLst>
          </p:cNvPr>
          <p:cNvSpPr/>
          <p:nvPr/>
        </p:nvSpPr>
        <p:spPr>
          <a:xfrm>
            <a:off x="620191" y="3440658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  <a:ea typeface="+mn-ea"/>
              </a:rPr>
              <a:t>实验项目内容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9994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4774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线缆是由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4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对线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组成，每对线由相互绝缘的铜线拧绞（拧绞的目的是为了减少电磁干扰）组成。每根线的绝缘层都有颜色，一般来说其颜色排列可能有两种情况：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由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4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根白线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和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根橙色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根绿色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根蓝色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根棕色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的线组成，通常把与橙色相绞的那根白色的线称作为白橙色线，把与绿色相绞的那根白色的线称作为白绿色线，把与蓝色相绞的那根白色的线称作为白蓝色线，把与棕色相绞的白色的线称作白棕色线。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由</a:t>
            </a:r>
            <a:r>
              <a:rPr lang="en-US" altLang="zh-CN" dirty="0">
                <a:solidFill>
                  <a:srgbClr val="FF0000"/>
                </a:solidFill>
                <a:latin typeface="+mn-ea"/>
              </a:rPr>
              <a:t>8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根不同颜色的线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组成，其颜色分别为白橙、橙、白绿、绿、白棕、棕、白蓝、蓝。</a:t>
            </a: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等线" panose="02010600030101010101" pitchFamily="2" charset="-122"/>
              </a:rPr>
              <a:t>由于各匹配线对均按抗干扰性能进行了相应设计，所以</a:t>
            </a:r>
            <a:r>
              <a:rPr lang="zh-CN" altLang="en-US" dirty="0">
                <a:solidFill>
                  <a:srgbClr val="FF0000"/>
                </a:solidFill>
                <a:latin typeface="等线" panose="02010600030101010101" pitchFamily="2" charset="-122"/>
              </a:rPr>
              <a:t>切不可将相绞对 的顺序打乱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等线" panose="02010600030101010101" pitchFamily="2" charset="-122"/>
              </a:rPr>
              <a:t>，如将白绿色线误作为白棕色线或其他线等。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传输介质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2247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4774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传输介质分类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传输介质分为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有线介质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和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无线介质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两大类。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无线介质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分为无线电、微波、通信卫星和红外线传输等。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有线介质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分为同轴电缆、</a:t>
            </a:r>
            <a:r>
              <a:rPr lang="zh-CN" altLang="en-US" dirty="0">
                <a:solidFill>
                  <a:srgbClr val="FF0000"/>
                </a:solidFill>
                <a:latin typeface="+mn-ea"/>
              </a:rPr>
              <a:t>双绞线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和光纤等。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等线" panose="02010600030101010101" pitchFamily="2" charset="-122"/>
              </a:rPr>
              <a:t>双绞线分类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双绞线按照是否有屏蔽层又可以分为屏蔽双绞线（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）和非屏蔽双绞线（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抗干扰性较好，但价格较贵，因此采用的不是很多。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按照质量的 好坏可以分为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4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、超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类线和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6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类线，其中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适用于计算机网络的是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类、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类和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6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类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。目前布线系统规范通常建议采用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UTP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来进行水平布线，而将光纤用作垂直主干线。 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srgbClr val="064899"/>
                </a:solidFill>
                <a:latin typeface="+mn-ea"/>
              </a:rPr>
              <a:t>5</a:t>
            </a: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类</a:t>
            </a:r>
            <a:r>
              <a:rPr lang="en-US" altLang="zh-CN" sz="2400" b="1" dirty="0">
                <a:solidFill>
                  <a:srgbClr val="064899"/>
                </a:solidFill>
                <a:latin typeface="+mn-ea"/>
              </a:rPr>
              <a:t>UTP</a:t>
            </a: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与</a:t>
            </a:r>
            <a:r>
              <a:rPr lang="en-US" altLang="zh-CN" sz="2400" b="1" dirty="0">
                <a:solidFill>
                  <a:srgbClr val="064899"/>
                </a:solidFill>
                <a:latin typeface="+mn-ea"/>
              </a:rPr>
              <a:t>6</a:t>
            </a: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类</a:t>
            </a:r>
            <a:r>
              <a:rPr lang="en-US" altLang="zh-CN" sz="2400" b="1" dirty="0">
                <a:solidFill>
                  <a:srgbClr val="064899"/>
                </a:solidFill>
                <a:latin typeface="+mn-ea"/>
              </a:rPr>
              <a:t>UTP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2666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1712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直连线（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Straight-thru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用于将计算机连入到集线器（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HUB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）或交换机（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Switch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），或在结构化布线中，由接线面板连到集线器或交换机等场景。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两个标准：</a:t>
            </a:r>
            <a:r>
              <a:rPr lang="en-US" altLang="zh-CN" u="sng" dirty="0">
                <a:solidFill>
                  <a:schemeClr val="accent1"/>
                </a:solidFill>
                <a:latin typeface="+mn-ea"/>
              </a:rPr>
              <a:t>T568A</a:t>
            </a:r>
            <a:r>
              <a:rPr lang="zh-CN" altLang="en-US" u="sng" dirty="0">
                <a:solidFill>
                  <a:schemeClr val="accent1"/>
                </a:solidFill>
                <a:latin typeface="+mn-ea"/>
              </a:rPr>
              <a:t>、</a:t>
            </a:r>
            <a:r>
              <a:rPr lang="en-US" altLang="zh-CN" u="sng" dirty="0">
                <a:solidFill>
                  <a:schemeClr val="accent1"/>
                </a:solidFill>
                <a:latin typeface="+mn-ea"/>
              </a:rPr>
              <a:t>T568B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直连线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51D9F8-C051-46C9-8167-BB55FD5AD9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53" y="2943591"/>
            <a:ext cx="7628428" cy="277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2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DE26A6-CA6D-48F5-BE0D-741DC8C774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38" b="-1"/>
          <a:stretch/>
        </p:blipFill>
        <p:spPr>
          <a:xfrm>
            <a:off x="5915407" y="4264700"/>
            <a:ext cx="2599943" cy="209667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228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直连线（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Straight-thru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用于将计算机连入到集线器（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HUB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）或交换机（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Switch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），或在结构化布线中，由接线面板连到集线器或交换机等场景。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两个标准：</a:t>
            </a:r>
            <a:r>
              <a:rPr lang="en-US" altLang="zh-CN" u="sng" dirty="0">
                <a:solidFill>
                  <a:schemeClr val="accent1"/>
                </a:solidFill>
                <a:latin typeface="+mn-ea"/>
              </a:rPr>
              <a:t>T568A</a:t>
            </a:r>
            <a:r>
              <a:rPr lang="zh-CN" altLang="en-US" u="sng" dirty="0">
                <a:solidFill>
                  <a:schemeClr val="accent1"/>
                </a:solidFill>
                <a:latin typeface="+mn-ea"/>
              </a:rPr>
              <a:t>、</a:t>
            </a:r>
            <a:r>
              <a:rPr lang="en-US" altLang="zh-CN" u="sng" dirty="0">
                <a:solidFill>
                  <a:schemeClr val="accent1"/>
                </a:solidFill>
                <a:latin typeface="+mn-ea"/>
              </a:rPr>
              <a:t>T568B</a:t>
            </a:r>
          </a:p>
          <a:p>
            <a:pPr marL="342900" lvl="1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T568B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直连线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676991A-63FB-4334-B03F-3FD9A1E1F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191794"/>
              </p:ext>
            </p:extLst>
          </p:nvPr>
        </p:nvGraphicFramePr>
        <p:xfrm>
          <a:off x="1180855" y="3454430"/>
          <a:ext cx="6467850" cy="81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8650">
                  <a:extLst>
                    <a:ext uri="{9D8B030D-6E8A-4147-A177-3AD203B41FA5}">
                      <a16:colId xmlns:a16="http://schemas.microsoft.com/office/drawing/2014/main" val="4075849365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3487567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643372114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85247362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80238456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41081839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44185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39265311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118441774"/>
                    </a:ext>
                  </a:extLst>
                </a:gridCol>
              </a:tblGrid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端</a:t>
                      </a:r>
                      <a:r>
                        <a:rPr lang="en-US" altLang="zh-CN" sz="1600" b="0" u="none" kern="1200" dirty="0"/>
                        <a:t>1</a:t>
                      </a:r>
                      <a:endParaRPr lang="en-US" altLang="zh-CN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白橙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橙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白绿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蓝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/>
                        <a:t>白蓝</a:t>
                      </a:r>
                      <a:endParaRPr lang="zh-CN" altLang="en-US" sz="1600" b="0" u="none" kern="12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绿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/>
                        <a:t>白棕</a:t>
                      </a:r>
                      <a:endParaRPr lang="zh-CN" altLang="en-US" sz="1600" b="0" u="none" kern="12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/>
                        <a:t>棕</a:t>
                      </a:r>
                      <a:endParaRPr lang="zh-CN" altLang="en-US" sz="1600" b="0" u="none" kern="12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2055800128"/>
                  </a:ext>
                </a:extLst>
              </a:tr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/>
                        <a:t>端</a:t>
                      </a:r>
                      <a:r>
                        <a:rPr lang="en-US" altLang="zh-CN" sz="1600" b="0" u="none" kern="1200"/>
                        <a:t>2</a:t>
                      </a:r>
                      <a:endParaRPr lang="en-US" altLang="zh-CN" sz="1600" b="0" u="none" kern="12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/>
                        <a:t>白橙</a:t>
                      </a:r>
                      <a:endParaRPr lang="zh-CN" altLang="en-US" sz="1600" b="0" u="none" kern="12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橙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白绿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蓝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白蓝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绿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白棕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/>
                        <a:t>棕</a:t>
                      </a:r>
                      <a:endParaRPr lang="zh-CN" altLang="en-US" sz="1600" b="0" u="none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872910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157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228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交叉线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用于将计算机与计算机直接相连、交换机与交换机直接相连，也被用于计算机直接接入路由器的以太网口 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342900" lvl="1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端口线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  <a:ea typeface="+mn-ea"/>
              </a:rPr>
              <a:t>交叉线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676991A-63FB-4334-B03F-3FD9A1E1F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724673"/>
              </p:ext>
            </p:extLst>
          </p:nvPr>
        </p:nvGraphicFramePr>
        <p:xfrm>
          <a:off x="1189999" y="3454430"/>
          <a:ext cx="6467850" cy="81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8650">
                  <a:extLst>
                    <a:ext uri="{9D8B030D-6E8A-4147-A177-3AD203B41FA5}">
                      <a16:colId xmlns:a16="http://schemas.microsoft.com/office/drawing/2014/main" val="4075849365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3487567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643372114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85247362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80238456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41081839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44185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39265311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118441774"/>
                    </a:ext>
                  </a:extLst>
                </a:gridCol>
              </a:tblGrid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端</a:t>
                      </a:r>
                      <a:r>
                        <a:rPr lang="en-US" altLang="zh-CN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白棕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棕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2346964211"/>
                  </a:ext>
                </a:extLst>
              </a:tr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端</a:t>
                      </a:r>
                      <a:r>
                        <a:rPr lang="en-US" altLang="zh-CN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白棕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棕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2667158743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CD16B06E-8BA2-4260-B546-94D3CDF97F69}"/>
              </a:ext>
            </a:extLst>
          </p:cNvPr>
          <p:cNvSpPr/>
          <p:nvPr/>
        </p:nvSpPr>
        <p:spPr>
          <a:xfrm>
            <a:off x="1101749" y="4442939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、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6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交叉</a:t>
            </a:r>
          </a:p>
        </p:txBody>
      </p:sp>
    </p:spTree>
    <p:extLst>
      <p:ext uri="{BB962C8B-B14F-4D97-AF65-F5344CB8AC3E}">
        <p14:creationId xmlns:p14="http://schemas.microsoft.com/office/powerpoint/2010/main" val="37553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228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反接线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用于将计算机连到交换机或路由器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(Power)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的控制端口，在此计算机起超级终端作用。 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lvl="1" algn="just">
              <a:lnSpc>
                <a:spcPct val="150000"/>
              </a:lnSpc>
              <a:defRPr/>
            </a:pP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342900" lvl="1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端口线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反接</a:t>
            </a:r>
            <a:r>
              <a:rPr lang="zh-CN" altLang="en-US" sz="2400" b="1" dirty="0">
                <a:solidFill>
                  <a:srgbClr val="064899"/>
                </a:solidFill>
                <a:latin typeface="+mn-ea"/>
                <a:ea typeface="+mn-ea"/>
              </a:rPr>
              <a:t>线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676991A-63FB-4334-B03F-3FD9A1E1F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122367"/>
              </p:ext>
            </p:extLst>
          </p:nvPr>
        </p:nvGraphicFramePr>
        <p:xfrm>
          <a:off x="1189999" y="3454430"/>
          <a:ext cx="6467850" cy="8102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718650">
                  <a:extLst>
                    <a:ext uri="{9D8B030D-6E8A-4147-A177-3AD203B41FA5}">
                      <a16:colId xmlns:a16="http://schemas.microsoft.com/office/drawing/2014/main" val="4075849365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3487567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643372114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185247362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80238456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41081839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37441858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392653113"/>
                    </a:ext>
                  </a:extLst>
                </a:gridCol>
                <a:gridCol w="718650">
                  <a:extLst>
                    <a:ext uri="{9D8B030D-6E8A-4147-A177-3AD203B41FA5}">
                      <a16:colId xmlns:a16="http://schemas.microsoft.com/office/drawing/2014/main" val="2118441774"/>
                    </a:ext>
                  </a:extLst>
                </a:gridCol>
              </a:tblGrid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端</a:t>
                      </a:r>
                      <a:r>
                        <a:rPr lang="en-US" altLang="zh-CN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白棕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棕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2965719080"/>
                  </a:ext>
                </a:extLst>
              </a:tr>
              <a:tr h="40513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端</a:t>
                      </a:r>
                      <a:r>
                        <a:rPr lang="en-US" altLang="zh-CN" sz="16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棕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白棕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蓝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白绿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橙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0" u="none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rPr>
                        <a:t>白橙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408984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720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C557B28-0985-493C-9429-F645632DB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812" y="4082400"/>
            <a:ext cx="2057400" cy="20574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8D44B09-7F6F-4D7B-B50B-4EBF017737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" t="18040" r="1467" b="26400"/>
          <a:stretch/>
        </p:blipFill>
        <p:spPr>
          <a:xfrm>
            <a:off x="3676903" y="986670"/>
            <a:ext cx="2626791" cy="150356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E2B4544-5B7A-409D-AD3E-64E3EE8D86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553" y="4289"/>
            <a:ext cx="1568447" cy="633722"/>
          </a:xfrm>
          <a:prstGeom prst="rect">
            <a:avLst/>
          </a:prstGeom>
        </p:spPr>
      </p:pic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7CA89B4-DD3E-43BC-9FEB-B7C44DCB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CFBE-E183-406C-A10F-E0642B08ACC5}" type="datetime1">
              <a:rPr lang="zh-CN" altLang="en-US" smtClean="0"/>
              <a:t>2021/9/16</a:t>
            </a:fld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D4192DF-1F4F-43FE-9CBC-6FFCBCE1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C28A-EF6B-4E9C-965D-1BF432563A9A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20" name="矩形 5">
            <a:extLst>
              <a:ext uri="{FF2B5EF4-FFF2-40B4-BE49-F238E27FC236}">
                <a16:creationId xmlns:a16="http://schemas.microsoft.com/office/drawing/2014/main" id="{F6E2BEDD-709A-4474-AE1C-28BEDD805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675" y="114300"/>
            <a:ext cx="1081088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/>
            <a:r>
              <a:rPr lang="zh-CN" altLang="en-US" sz="3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1EA0F96-676A-4CF5-AF6D-B3EB4C06C4FC}"/>
              </a:ext>
            </a:extLst>
          </p:cNvPr>
          <p:cNvSpPr/>
          <p:nvPr/>
        </p:nvSpPr>
        <p:spPr>
          <a:xfrm>
            <a:off x="673522" y="1109064"/>
            <a:ext cx="7787061" cy="5030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准备工作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</a:pPr>
            <a:r>
              <a:rPr lang="en-US" altLang="zh-CN" dirty="0">
                <a:solidFill>
                  <a:srgbClr val="000000"/>
                </a:solidFill>
                <a:latin typeface="+mn-ea"/>
              </a:rPr>
              <a:t>RJ45</a:t>
            </a:r>
            <a:r>
              <a:rPr lang="zh-CN" altLang="en-US" dirty="0">
                <a:solidFill>
                  <a:srgbClr val="000000"/>
                </a:solidFill>
                <a:latin typeface="+mn-ea"/>
              </a:rPr>
              <a:t>卡线钳一把</a:t>
            </a: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水晶头</a:t>
            </a: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双绞线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寻线仪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制作步骤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  <a:defRPr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“剥”：剥线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  <a:defRPr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“理”：理线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  <a:defRPr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“插”：插线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  <a:defRPr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“压”：压线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  <a:p>
            <a:pPr marL="671513" lvl="1" indent="-285750" algn="just" defTabSz="914400" fontAlgn="base">
              <a:lnSpc>
                <a:spcPct val="14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70000"/>
              <a:buFont typeface="Wingdings" panose="05000000000000000000" pitchFamily="2" charset="2"/>
              <a:buChar char="è"/>
              <a:defRPr/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“测”：检测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D38D35-D9F6-46A8-9111-4C4B30337A96}"/>
              </a:ext>
            </a:extLst>
          </p:cNvPr>
          <p:cNvSpPr/>
          <p:nvPr/>
        </p:nvSpPr>
        <p:spPr>
          <a:xfrm>
            <a:off x="621795" y="583555"/>
            <a:ext cx="7787061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rgbClr val="064899"/>
                </a:solidFill>
                <a:latin typeface="+mn-ea"/>
              </a:rPr>
              <a:t>网线制作步骤</a:t>
            </a:r>
            <a:endParaRPr lang="en-US" altLang="zh-CN" sz="2400" b="1" dirty="0">
              <a:solidFill>
                <a:srgbClr val="064899"/>
              </a:solidFill>
              <a:latin typeface="+mn-ea"/>
              <a:ea typeface="+mn-ea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302DC02F-36D0-4077-8FF3-706CFBF81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1" t="24316" r="39351" b="22554"/>
          <a:stretch>
            <a:fillRect/>
          </a:stretch>
        </p:blipFill>
        <p:spPr>
          <a:xfrm>
            <a:off x="3994697" y="3295409"/>
            <a:ext cx="2253971" cy="169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8" name="Picture 5">
            <a:extLst>
              <a:ext uri="{FF2B5EF4-FFF2-40B4-BE49-F238E27FC236}">
                <a16:creationId xmlns:a16="http://schemas.microsoft.com/office/drawing/2014/main" id="{F87FDDCB-55C5-46FB-8AA1-470115AC1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7" t="27347" r="39351" b="28943"/>
          <a:stretch>
            <a:fillRect/>
          </a:stretch>
        </p:blipFill>
        <p:spPr>
          <a:xfrm>
            <a:off x="6303692" y="1858203"/>
            <a:ext cx="2184273" cy="163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7575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2068</TotalTime>
  <Words>947</Words>
  <Application>Microsoft Office PowerPoint</Application>
  <PresentationFormat>全屏显示(4:3)</PresentationFormat>
  <Paragraphs>190</Paragraphs>
  <Slides>15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等线</vt:lpstr>
      <vt:lpstr>等线 Light</vt:lpstr>
      <vt:lpstr>黑体</vt:lpstr>
      <vt:lpstr>宋体</vt:lpstr>
      <vt:lpstr>微软雅黑</vt:lpstr>
      <vt:lpstr>Arial</vt:lpstr>
      <vt:lpstr>Calibri</vt:lpstr>
      <vt:lpstr>Calibri Light</vt:lpstr>
      <vt:lpstr>Wingdings</vt:lpstr>
      <vt:lpstr>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txf</cp:lastModifiedBy>
  <cp:revision>279</cp:revision>
  <dcterms:created xsi:type="dcterms:W3CDTF">2019-01-14T10:57:14Z</dcterms:created>
  <dcterms:modified xsi:type="dcterms:W3CDTF">2021-09-16T02:57:37Z</dcterms:modified>
</cp:coreProperties>
</file>

<file path=docProps/thumbnail.jpeg>
</file>